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4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840" cy="463408"/>
          </a:xfrm>
          <a:prstGeom prst="rect">
            <a:avLst/>
          </a:prstGeom>
        </p:spPr>
        <p:txBody>
          <a:bodyPr vert="horz" lIns="93120" tIns="46560" rIns="93120" bIns="465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40" cy="463408"/>
          </a:xfrm>
          <a:prstGeom prst="rect">
            <a:avLst/>
          </a:prstGeom>
        </p:spPr>
        <p:txBody>
          <a:bodyPr vert="horz" lIns="93120" tIns="46560" rIns="93120" bIns="46560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5700"/>
            <a:ext cx="4156075" cy="3116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0" tIns="46560" rIns="93120" bIns="465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44864"/>
            <a:ext cx="5608320" cy="3636704"/>
          </a:xfrm>
          <a:prstGeom prst="rect">
            <a:avLst/>
          </a:prstGeom>
        </p:spPr>
        <p:txBody>
          <a:bodyPr vert="horz" lIns="93120" tIns="46560" rIns="93120" bIns="4656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2669"/>
            <a:ext cx="3037840" cy="463407"/>
          </a:xfrm>
          <a:prstGeom prst="rect">
            <a:avLst/>
          </a:prstGeom>
        </p:spPr>
        <p:txBody>
          <a:bodyPr vert="horz" lIns="93120" tIns="46560" rIns="93120" bIns="465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3120" tIns="46560" rIns="93120" bIns="46560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7281666" y="432154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726398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721381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7213817" y="529845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2157603" y="6319435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2225453" y="441185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235105" y="2917747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2151312" y="528388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South Atlanta High School (South Atlanta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80569" y="4035892"/>
            <a:ext cx="1858719" cy="2751454"/>
            <a:chOff x="1378721" y="3955071"/>
            <a:chExt cx="2231745" cy="4807749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3955071"/>
              <a:ext cx="2217843" cy="158393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600"/>
                </a:spcAft>
                <a:buFont typeface="+mj-lt"/>
                <a:buAutoNum type="arabicPeriod" startAt="6"/>
              </a:pPr>
              <a:r>
                <a:rPr lang="en-US" sz="8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Improve the recruitment and retention of high-quality teachers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6"/>
              </a:pPr>
              <a:r>
                <a:rPr lang="en-US" sz="8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Build Teacher Capacity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6"/>
              </a:pPr>
              <a:r>
                <a:rPr lang="en-US" sz="8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Expand school leadership development opportunities</a:t>
              </a:r>
              <a:endParaRPr lang="en-US" sz="800" b="1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1" y="5647167"/>
              <a:ext cx="2231745" cy="145124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600"/>
                </a:spcAft>
                <a:buFont typeface="+mj-lt"/>
                <a:buAutoNum type="arabicPeriod" startAt="9"/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Build systems and resources to support the School Strategic Plan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9"/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Identify and address the root causes to promote social and academic growth</a:t>
              </a: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8" y="7206567"/>
              <a:ext cx="2225138" cy="155625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228600" indent="-228600">
                <a:spcAft>
                  <a:spcPts val="600"/>
                </a:spcAft>
                <a:buFont typeface="+mj-lt"/>
                <a:buAutoNum type="arabicPeriod" startAt="11"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Inform and engage the school community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11"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Develop a positive, informed and engaged school culture</a:t>
              </a: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156544" y="1797329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847754" y="4986260"/>
            <a:ext cx="4809595" cy="829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9A. Develop relevant business and education partnerships and establish various effective strategies to enhance communication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9B. Ensure the necessary technology infrastructure and equipment is available in all schools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9C. Ensure the necessary resources to support STEM curriculum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9D. Ensure the required facilities, transportation, scheduling, and staffing allocations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10A. Analyze data to inform instruction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10B. Hold consistent PLC meetings to focus on student success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847754" y="4022906"/>
            <a:ext cx="4830621" cy="92195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6B. Improve the retention of high-quality teachers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7A. Provide targeted professional learning opportunities to improve the quality of instruction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7B. Implement intentional vertical and horizontal alignment and collaboration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7C. Implement on-going STEM specific professional learning opportunities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8A. Ensure consistent and ongoing feedback as part of the performance management process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8B. Identify and develop future school leaders through growth opportunities</a:t>
            </a:r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009023"/>
            <a:ext cx="1846857" cy="1970145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Establish foundational core content knowledge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Provide remediation and acceleration as indicated by data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Implement Science, Technology, Engineering, and Math (STEM) program model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Prepare all students to have essential life skills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Enhance college and career awareness and preparedness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829605" y="181303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2861692" y="5857164"/>
            <a:ext cx="4813185" cy="96492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11A. Build community awareness, knowledge, and support for STEM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11B. Implement Adult Education opportunities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11C. Offer monthly parent workshops and curriculum nights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11D. Train staff on how to reach out to stakeholders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12A. Implement SEL for school staffs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12B. Increase effective internal communications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12C. Build a strengths-based school community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12D. Implement attendance strategies </a:t>
            </a:r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47754" y="2005528"/>
            <a:ext cx="4828535" cy="1973640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Use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district Unit's of study with fidelity &amp; as an alignment tool for the expected level of rigor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content-specific "Look-</a:t>
            </a:r>
            <a:r>
              <a:rPr lang="en-US" sz="7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are present in each classroom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Ensure the standards-based learning environment to provide all students equal access to content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Utilize an increase in technology on a daily basis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Ensure students complete learning contracts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Provide double-doses of math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Provide ELA support by implementing target reading programs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2C. Offer after-school tutorial and mentors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2D. Provide an alternate bell schedule to offer remediation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Implement STEM instruction and content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Implement integrated, project- and problem-based learning projects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3C. Implement rigorous and real-world inter-disciplinary projects and units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3D. Integrate technology throughout the curriculum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Implement Social and Emotional Learning (SEL)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Increase the communication skills of all students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Partnered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to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ACT and SAT preparation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5B. Provide a credit recovery program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5C. Offer career pathways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640" y="509775"/>
            <a:ext cx="2625038" cy="10275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graduate, ready for college and career</a:t>
            </a:r>
          </a:p>
          <a:p>
            <a:pPr lvl="0" algn="ctr">
              <a:lnSpc>
                <a:spcPct val="110000"/>
              </a:lnSpc>
              <a:defRPr/>
            </a:pPr>
            <a:endParaRPr lang="en-US" sz="4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31" y="429257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7838" y="466451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083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020833" y="510718"/>
            <a:ext cx="2886311" cy="102655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The South Atlanta Cluster will cultivate a universal culture of excellence through collaboration, academic achievement, personal responsibility, respect and a commitment to service.</a:t>
            </a:r>
          </a:p>
          <a:p>
            <a:pPr lvl="0" algn="ctr">
              <a:lnSpc>
                <a:spcPct val="110000"/>
              </a:lnSpc>
              <a:defRPr/>
            </a:pPr>
            <a:endParaRPr lang="en-US" sz="4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Our vision is to be a high-performing cluster where every student graduates with college and career readiness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355235" y="512021"/>
            <a:ext cx="2492543" cy="102068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Work daily to change the mindset of who we are and what we can be.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school that builds future leaders who will one day have a lasting impact in their communities and ultimately change the world.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21289" y="1817679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880038" y="2153421"/>
            <a:ext cx="1178701" cy="458724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number of </a:t>
            </a:r>
            <a:r>
              <a:rPr lang="en-US" sz="100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in the Developing </a:t>
            </a: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Proficient categories on the Milestone in Algebra, Geometry, Biology, U.S. History, American Lit, and 9</a:t>
            </a:r>
            <a:r>
              <a:rPr lang="en-US" sz="10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Lit</a:t>
            </a:r>
          </a:p>
          <a:p>
            <a:pPr marL="171450" lvl="0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Suspension Rate</a:t>
            </a:r>
          </a:p>
          <a:p>
            <a:pPr marL="171450" lvl="0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Attendance Rate</a:t>
            </a:r>
            <a:endParaRPr lang="en-US" sz="1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433297" y="1595843"/>
            <a:ext cx="416331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STEM (Science, Technology, Engineering and Mathematics)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560740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6004982" y="805197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721548" y="805198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28852</TotalTime>
  <Words>683</Words>
  <Application>Microsoft Office PowerPoint</Application>
  <PresentationFormat>Letter Paper (8.5x11 in)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King, Wanetta</cp:lastModifiedBy>
  <cp:revision>321</cp:revision>
  <cp:lastPrinted>2018-01-29T14:56:30Z</cp:lastPrinted>
  <dcterms:created xsi:type="dcterms:W3CDTF">2015-11-10T14:08:41Z</dcterms:created>
  <dcterms:modified xsi:type="dcterms:W3CDTF">2020-06-09T20:00:32Z</dcterms:modified>
</cp:coreProperties>
</file>